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9" r:id="rId1"/>
    <p:sldMasterId id="2147483780" r:id="rId2"/>
    <p:sldMasterId id="2147483781" r:id="rId3"/>
    <p:sldMasterId id="2147483782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2437765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F1BCFC-E88C-4FAC-B317-600FC091B3EF}">
  <a:tblStyle styleId="{14F1BCFC-E88C-4FAC-B317-600FC091B3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108" y="3390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8bd883d690_5_5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8bd883d690_5_5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8bd883d69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8bd883d69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g8bd883d69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9" name="Google Shape;2419;g8bd883d69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8bd883d69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8bd883d69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e09e24a58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e09e24a58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ge09e24a58b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8bd883d690_5_4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8bd883d690_5_4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883d690_5_3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883d690_5_3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8bd883d6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8bd883d6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8bd883d690_5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8bd883d690_5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8bd883d69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5" name="Google Shape;2385;g8bd883d69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8bd883d69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8bd883d69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0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6" name="Google Shape;1596;p10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8" name="Google Shape;1598;p10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10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10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104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10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104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104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9" name="Google Shape;1629;p10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10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7" name="Google Shape;1637;p10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9" name="Google Shape;1639;p10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1" name="Google Shape;1641;p10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6" name="Google Shape;1646;p105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105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105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1" name="Google Shape;1661;p105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105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105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105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105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4" name="Google Shape;1684;p10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10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688;p10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3" name="Google Shape;1693;p106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106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106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106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3" name="Google Shape;1713;p106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106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3" name="Google Shape;1723;p106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10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31" name="Google Shape;1731;p10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3" name="Google Shape;1733;p10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5" name="Google Shape;1735;p10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107"/>
          <p:cNvSpPr txBox="1">
            <a:spLocks noGrp="1"/>
          </p:cNvSpPr>
          <p:nvPr>
            <p:ph type="subTitle" idx="3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7"/>
          <p:cNvSpPr txBox="1">
            <a:spLocks noGrp="1"/>
          </p:cNvSpPr>
          <p:nvPr>
            <p:ph type="subTitle" idx="4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10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10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7" name="Google Shape;1757;p10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8" name="Google Shape;1758;p108"/>
          <p:cNvSpPr txBox="1">
            <a:spLocks noGrp="1"/>
          </p:cNvSpPr>
          <p:nvPr>
            <p:ph type="subTitle" idx="2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108"/>
          <p:cNvSpPr txBox="1">
            <a:spLocks noGrp="1"/>
          </p:cNvSpPr>
          <p:nvPr>
            <p:ph type="subTitle" idx="3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6" name="Google Shape;1766;p10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8" name="Google Shape;1768;p10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10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09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7" name="Google Shape;1787;p109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8" name="Google Shape;1788;p109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9" name="Google Shape;1789;p109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0" name="Google Shape;1790;p109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4" name="Google Shape;1794;p11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6" name="Google Shape;1796;p1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11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9" name="Google Shape;1799;p110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10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4" name="Google Shape;1804;p110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5" name="Google Shape;1805;p110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1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3" name="Google Shape;1813;p11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5" name="Google Shape;1815;p1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11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8" name="Google Shape;1818;p111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11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3" name="Google Shape;1823;p111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4" name="Google Shape;1824;p111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2" name="Google Shape;1832;p11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4" name="Google Shape;1834;p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6" name="Google Shape;1836;p11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7" name="Google Shape;1837;p11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1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2" name="Google Shape;1842;p11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3" name="Google Shape;1843;p11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1" name="Google Shape;1851;p1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3" name="Google Shape;1853;p1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5" name="Google Shape;1855;p1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6" name="Google Shape;1856;p11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1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1" name="Google Shape;1861;p11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2" name="Google Shape;1862;p11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0" name="Google Shape;1870;p1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2" name="Google Shape;1872;p1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4" name="Google Shape;1874;p1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5" name="Google Shape;1875;p114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11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0" name="Google Shape;1880;p114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1" name="Google Shape;1881;p114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1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1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2" name="Google Shape;1892;p11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4" name="Google Shape;1894;p1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6" name="Google Shape;1896;p11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7" name="Google Shape;1897;p115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15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2" name="Google Shape;1902;p115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3" name="Google Shape;1903;p115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15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4" name="Google Shape;1914;p11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1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11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9" name="Google Shape;1919;p116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16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4" name="Google Shape;1924;p116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5" name="Google Shape;1925;p116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16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36" name="Google Shape;1936;p11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8" name="Google Shape;1938;p1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1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1" name="Google Shape;1941;p11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6" name="Google Shape;1946;p11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7" name="Google Shape;1947;p11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1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8" name="Google Shape;1958;p1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0" name="Google Shape;1960;p1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2" name="Google Shape;1962;p11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3" name="Google Shape;1963;p118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18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0" name="Google Shape;1970;p118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1" name="Google Shape;1971;p118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2" name="Google Shape;1972;p118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3" name="Google Shape;1973;p118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1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3" name="Google Shape;1983;p11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5" name="Google Shape;1985;p1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7" name="Google Shape;1987;p11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8" name="Google Shape;1988;p119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19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5" name="Google Shape;1995;p119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6" name="Google Shape;1996;p119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7" name="Google Shape;1997;p119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8" name="Google Shape;1998;p119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8" name="Google Shape;2008;p12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0" name="Google Shape;2010;p1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2" name="Google Shape;2012;p12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3" name="Google Shape;2013;p120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120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0" name="Google Shape;2020;p120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1" name="Google Shape;2021;p120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2" name="Google Shape;2022;p120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3" name="Google Shape;2023;p120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2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3" name="Google Shape;2033;p12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5" name="Google Shape;2035;p1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7" name="Google Shape;2037;p12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8" name="Google Shape;2038;p12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2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5" name="Google Shape;2045;p12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6" name="Google Shape;2046;p12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7" name="Google Shape;2047;p12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8" name="Google Shape;2048;p12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1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58" name="Google Shape;2058;p12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0" name="Google Shape;2060;p1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2" name="Google Shape;2062;p12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3" name="Google Shape;2063;p122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122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22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122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122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122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22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6" name="Google Shape;2086;p1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8" name="Google Shape;2088;p1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0" name="Google Shape;2090;p1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1" name="Google Shape;2091;p123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23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23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123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23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23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23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4" name="Google Shape;2114;p1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1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8" name="Google Shape;2118;p1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9" name="Google Shape;2119;p12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24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2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24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24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2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1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2" name="Google Shape;2142;p1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4" name="Google Shape;2144;p1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6" name="Google Shape;2146;p1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7" name="Google Shape;2147;p12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2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2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2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2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2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2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69" name="Google Shape;2169;p1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1" name="Google Shape;2171;p1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3" name="Google Shape;2173;p1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6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6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6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126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126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6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26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2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0" name="Google Shape;2200;p1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7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27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127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27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27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7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7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127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1" name="Google Shape;2231;p1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28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28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28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28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28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128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28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128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2" name="Google Shape;2262;p1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4" name="Google Shape;2264;p1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6" name="Google Shape;2266;p1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12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2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2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2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2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2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2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>
            <a:spLocks noGrp="1"/>
          </p:cNvSpPr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94" name="Google Shape;2294;p1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1" name="Google Shape;1321;p84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2" name="Google Shape;1322;p84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0" name="Google Shape;1330;p8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1" name="Google Shape;1331;p8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0" name="Google Shape;1340;p8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1" name="Google Shape;1341;p8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1" name="Google Shape;1351;p8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2" name="Google Shape;1352;p8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7" name="Google Shape;1357;p88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3" name="Google Shape;1363;p8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7" name="Google Shape;1367;p9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9" name="Google Shape;1369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1" name="Google Shape;1371;p9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2" name="Google Shape;1372;p90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6" name="Google Shape;1376;p91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7" name="Google Shape;1377;p91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8" name="Google Shape;1378;p91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9" name="Google Shape;1379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2" name="Google Shape;1382;p91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8" name="Google Shape;1408;p94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3" name="Google Shape;1413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4" name="Google Shape;1414;p9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5" name="Google Shape;1415;p95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7" name="Google Shape;1417;p95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8" name="Google Shape;1418;p95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5" name="Google Shape;1425;p96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1" name="Google Shape;1431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3" name="Google Shape;1433;p97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4" name="Google Shape;1434;p97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5" name="Google Shape;1435;p97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9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9" name="Google Shape;1449;p98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2" name="Google Shape;1452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6" name="Google Shape;1456;p99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99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9" name="Google Shape;1459;p9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0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63" name="Google Shape;1463;p10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5" name="Google Shape;1465;p10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10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100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00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5" name="Google Shape;1485;p100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6" name="Google Shape;1486;p100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0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0" name="Google Shape;1490;p10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2" name="Google Shape;1492;p10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4" name="Google Shape;1494;p10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101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01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2" name="Google Shape;1512;p101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3" name="Google Shape;1513;p101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01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0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22" name="Google Shape;1522;p10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4" name="Google Shape;1524;p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10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10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1" name="Google Shape;1551;p102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5" name="Google Shape;1555;p102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0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9" name="Google Shape;1559;p10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10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567;p103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103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9" name="Google Shape;1589;p103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0" name="Google Shape;1590;p103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1" name="Google Shape;1591;p10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2" name="Google Shape;1592;p103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21.xml"/><Relationship Id="rId47" Type="http://schemas.openxmlformats.org/officeDocument/2006/relationships/slideLayout" Target="../slideLayouts/slideLayout126.xml"/><Relationship Id="rId50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45" Type="http://schemas.openxmlformats.org/officeDocument/2006/relationships/slideLayout" Target="../slideLayouts/slideLayout124.xml"/><Relationship Id="rId53" Type="http://schemas.openxmlformats.org/officeDocument/2006/relationships/theme" Target="../theme/theme4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4" Type="http://schemas.openxmlformats.org/officeDocument/2006/relationships/slideLayout" Target="../slideLayouts/slideLayout123.xml"/><Relationship Id="rId52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22.xml"/><Relationship Id="rId48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87.xml"/><Relationship Id="rId51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Relationship Id="rId4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99.xml"/><Relationship Id="rId41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4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>
            <a:spLocks noGrp="1"/>
          </p:cNvSpPr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Roboto"/>
                <a:ea typeface="Roboto"/>
                <a:cs typeface="Roboto"/>
                <a:sym typeface="Roboto"/>
              </a:rPr>
              <a:t>Sujan Mathur, Ethan Mottaz, Alex Palmer, </a:t>
            </a:r>
            <a:endParaRPr sz="37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Roboto"/>
                <a:ea typeface="Roboto"/>
                <a:cs typeface="Roboto"/>
                <a:sym typeface="Roboto"/>
              </a:rPr>
              <a:t>Giovanni Lopez-Toledano, Justin Paro, </a:t>
            </a:r>
            <a:endParaRPr sz="37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Roboto"/>
                <a:ea typeface="Roboto"/>
                <a:cs typeface="Roboto"/>
                <a:sym typeface="Roboto"/>
              </a:rPr>
              <a:t>Daniel Braaten, Tyber Pettie,</a:t>
            </a:r>
            <a:r>
              <a:rPr lang="en-US" sz="57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Kyle Nathe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327" name="Google Shape;2327;p13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5" name="Google Shape;2405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6" name="Google Shape;2406;p14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10</a:t>
            </a:fld>
            <a:endParaRPr sz="1600"/>
          </a:p>
        </p:txBody>
      </p:sp>
      <p:sp>
        <p:nvSpPr>
          <p:cNvPr id="2407" name="Google Shape;2407;p145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8" name="Google Shape;2408;p145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146"/>
          <p:cNvSpPr txBox="1">
            <a:spLocks noGrp="1"/>
          </p:cNvSpPr>
          <p:nvPr>
            <p:ph type="title"/>
          </p:nvPr>
        </p:nvSpPr>
        <p:spPr>
          <a:xfrm>
            <a:off x="-32716" y="5040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Stealth Exploitation of </a:t>
            </a:r>
            <a:r>
              <a:rPr lang="en-US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Enumeration</a:t>
            </a:r>
            <a:endParaRPr sz="84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4" name="Google Shape;2414;p1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415" name="Google Shape;2415;p146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10658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chemeClr val="dk1"/>
                </a:solidFill>
              </a:rPr>
              <a:t>Monitoring Overview</a:t>
            </a:r>
            <a:endParaRPr sz="3800">
              <a:solidFill>
                <a:schemeClr val="dk1"/>
              </a:solidFill>
            </a:endParaRPr>
          </a:p>
          <a:p>
            <a:pPr marL="457200" lvl="0" indent="-469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lang="en-US" sz="3800">
                <a:solidFill>
                  <a:schemeClr val="dk1"/>
                </a:solidFill>
              </a:rPr>
              <a:t>Which alerts detect this exploit?</a:t>
            </a:r>
            <a:endParaRPr sz="3800">
              <a:solidFill>
                <a:schemeClr val="dk1"/>
              </a:solidFill>
            </a:endParaRPr>
          </a:p>
          <a:p>
            <a:pPr marL="914400" lvl="1" indent="-469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Char char="○"/>
            </a:pPr>
            <a:r>
              <a:rPr lang="en-US" sz="3800">
                <a:solidFill>
                  <a:schemeClr val="dk1"/>
                </a:solidFill>
              </a:rPr>
              <a:t>HTTP Request size monitor</a:t>
            </a:r>
            <a:endParaRPr sz="3800">
              <a:solidFill>
                <a:schemeClr val="dk1"/>
              </a:solidFill>
            </a:endParaRPr>
          </a:p>
          <a:p>
            <a:pPr marL="457200" lvl="0" indent="-469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lang="en-US" sz="3800">
                <a:solidFill>
                  <a:schemeClr val="dk1"/>
                </a:solidFill>
              </a:rPr>
              <a:t>Which metrics do they measure? </a:t>
            </a:r>
            <a:endParaRPr sz="3800">
              <a:solidFill>
                <a:schemeClr val="dk1"/>
              </a:solidFill>
            </a:endParaRPr>
          </a:p>
          <a:p>
            <a:pPr marL="914400" lvl="1" indent="-469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Char char="○"/>
            </a:pPr>
            <a:r>
              <a:rPr lang="en-US" sz="3800">
                <a:solidFill>
                  <a:schemeClr val="dk1"/>
                </a:solidFill>
              </a:rPr>
              <a:t>The amount of data transferred</a:t>
            </a:r>
            <a:endParaRPr sz="3800">
              <a:solidFill>
                <a:schemeClr val="dk1"/>
              </a:solidFill>
            </a:endParaRPr>
          </a:p>
          <a:p>
            <a:pPr marL="457200" lvl="0" indent="-469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lang="en-US" sz="3800">
                <a:solidFill>
                  <a:schemeClr val="dk1"/>
                </a:solidFill>
              </a:rPr>
              <a:t>Which thresholds do they fire at? </a:t>
            </a:r>
            <a:endParaRPr sz="3800">
              <a:solidFill>
                <a:schemeClr val="dk1"/>
              </a:solidFill>
            </a:endParaRPr>
          </a:p>
          <a:p>
            <a:pPr marL="914400" lvl="1" indent="-469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Char char="○"/>
            </a:pPr>
            <a:r>
              <a:rPr lang="en-US" sz="3800">
                <a:solidFill>
                  <a:schemeClr val="dk1"/>
                </a:solidFill>
              </a:rPr>
              <a:t>HTTP Request size over 3500 bytes over the last 60 seconds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chemeClr val="dk1"/>
                </a:solidFill>
              </a:rPr>
              <a:t>Mitigating Detection</a:t>
            </a:r>
            <a:endParaRPr sz="3800" b="1">
              <a:solidFill>
                <a:schemeClr val="dk1"/>
              </a:solidFill>
            </a:endParaRPr>
          </a:p>
          <a:p>
            <a:pPr marL="457200" marR="0" lvl="0" indent="-469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lang="en-US" sz="3800">
                <a:solidFill>
                  <a:schemeClr val="dk1"/>
                </a:solidFill>
              </a:rPr>
              <a:t>How can you execute the same exploit without triggering the alert?</a:t>
            </a:r>
            <a:endParaRPr sz="3800">
              <a:solidFill>
                <a:schemeClr val="dk1"/>
              </a:solidFill>
            </a:endParaRPr>
          </a:p>
          <a:p>
            <a:pPr marL="914400" marR="0" lvl="1" indent="-469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Char char="○"/>
            </a:pPr>
            <a:r>
              <a:rPr lang="en-US" sz="3800">
                <a:solidFill>
                  <a:schemeClr val="dk1"/>
                </a:solidFill>
              </a:rPr>
              <a:t>Specify the ports we want to scan instead of scanning the top 1000 ports. In other words, only scan the ports that have known vulnerabilities.</a:t>
            </a:r>
            <a:endParaRPr sz="3800">
              <a:solidFill>
                <a:schemeClr val="dk1"/>
              </a:solidFill>
            </a:endParaRPr>
          </a:p>
          <a:p>
            <a:pPr marL="914400" lvl="1" indent="-431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200"/>
              <a:buChar char="○"/>
            </a:pPr>
            <a:r>
              <a:rPr lang="en-US" sz="3800">
                <a:solidFill>
                  <a:schemeClr val="dk1"/>
                </a:solidFill>
              </a:rPr>
              <a:t>We could explore different and more conservative “nmap” timing strategies that would limit the requests sent thus reducing the size.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2416" name="Google Shape;2416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3200" y="1682275"/>
            <a:ext cx="9418000" cy="49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147"/>
          <p:cNvSpPr txBox="1">
            <a:spLocks noGrp="1"/>
          </p:cNvSpPr>
          <p:nvPr>
            <p:ph type="title"/>
          </p:nvPr>
        </p:nvSpPr>
        <p:spPr>
          <a:xfrm>
            <a:off x="-32725" y="0"/>
            <a:ext cx="24443100" cy="22479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latin typeface="Roboto"/>
                <a:ea typeface="Roboto"/>
                <a:cs typeface="Roboto"/>
                <a:sym typeface="Roboto"/>
              </a:rPr>
              <a:t>Stealth Exploitation of </a:t>
            </a:r>
            <a:r>
              <a:rPr lang="en-US" sz="5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Wordpress Enumeration</a:t>
            </a:r>
            <a:endParaRPr sz="7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2" name="Google Shape;2422;p1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23" name="Google Shape;2423;p147"/>
          <p:cNvSpPr txBox="1">
            <a:spLocks noGrp="1"/>
          </p:cNvSpPr>
          <p:nvPr>
            <p:ph type="body" idx="3"/>
          </p:nvPr>
        </p:nvSpPr>
        <p:spPr>
          <a:xfrm>
            <a:off x="570575" y="2402975"/>
            <a:ext cx="22942800" cy="116415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1"/>
                </a:solidFill>
              </a:rPr>
              <a:t>Monitoring Overview</a:t>
            </a:r>
            <a:endParaRPr sz="3400">
              <a:solidFill>
                <a:schemeClr val="dk1"/>
              </a:solidFill>
            </a:endParaRPr>
          </a:p>
          <a:p>
            <a:pPr marL="457200" lvl="0" indent="-444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lang="en-US" sz="3400">
                <a:solidFill>
                  <a:schemeClr val="dk1"/>
                </a:solidFill>
              </a:rPr>
              <a:t>Which alerts detect this exploit?</a:t>
            </a:r>
            <a:endParaRPr sz="3400">
              <a:solidFill>
                <a:schemeClr val="dk1"/>
              </a:solidFill>
            </a:endParaRPr>
          </a:p>
          <a:p>
            <a:pPr marL="914400" lvl="1" indent="-444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Char char="○"/>
            </a:pPr>
            <a:r>
              <a:rPr lang="en-US" sz="3400">
                <a:solidFill>
                  <a:schemeClr val="dk1"/>
                </a:solidFill>
              </a:rPr>
              <a:t>Excessive HTTP Errors</a:t>
            </a:r>
            <a:endParaRPr sz="3400">
              <a:solidFill>
                <a:schemeClr val="dk1"/>
              </a:solidFill>
            </a:endParaRPr>
          </a:p>
          <a:p>
            <a:pPr marL="457200" lvl="0" indent="-444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lang="en-US" sz="3400">
                <a:solidFill>
                  <a:schemeClr val="dk1"/>
                </a:solidFill>
              </a:rPr>
              <a:t>Which metrics do they measure?</a:t>
            </a:r>
            <a:endParaRPr sz="3400">
              <a:solidFill>
                <a:schemeClr val="dk1"/>
              </a:solidFill>
            </a:endParaRPr>
          </a:p>
          <a:p>
            <a:pPr marL="914400" lvl="1" indent="-444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Char char="○"/>
            </a:pPr>
            <a:r>
              <a:rPr lang="en-US" sz="3400">
                <a:solidFill>
                  <a:schemeClr val="dk1"/>
                </a:solidFill>
              </a:rPr>
              <a:t>Client Error Responses</a:t>
            </a:r>
            <a:endParaRPr sz="3400">
              <a:solidFill>
                <a:schemeClr val="dk1"/>
              </a:solidFill>
            </a:endParaRPr>
          </a:p>
          <a:p>
            <a:pPr marL="457200" lvl="0" indent="-444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lang="en-US" sz="3400">
                <a:solidFill>
                  <a:schemeClr val="dk1"/>
                </a:solidFill>
              </a:rPr>
              <a:t>Which thresholds do they fire at?</a:t>
            </a:r>
            <a:endParaRPr sz="3400">
              <a:solidFill>
                <a:schemeClr val="dk1"/>
              </a:solidFill>
            </a:endParaRPr>
          </a:p>
          <a:p>
            <a:pPr marL="914400" lvl="1" indent="-444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Char char="○"/>
            </a:pPr>
            <a:r>
              <a:rPr lang="en-US" sz="3400">
                <a:solidFill>
                  <a:schemeClr val="dk1"/>
                </a:solidFill>
              </a:rPr>
              <a:t>When the total count of the top 5 </a:t>
            </a:r>
            <a:endParaRPr sz="3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`</a:t>
            </a:r>
            <a:r>
              <a:rPr lang="en-US" sz="3400" i="1">
                <a:solidFill>
                  <a:schemeClr val="dk1"/>
                </a:solidFill>
              </a:rPr>
              <a:t>http.response.status_code</a:t>
            </a:r>
            <a:r>
              <a:rPr lang="en-US" sz="3400">
                <a:solidFill>
                  <a:schemeClr val="dk1"/>
                </a:solidFill>
              </a:rPr>
              <a:t>` is greater than 400 for the last 5 minutes. </a:t>
            </a:r>
            <a:endParaRPr sz="3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1"/>
                </a:solidFill>
              </a:rPr>
              <a:t>Mitigating Detection</a:t>
            </a:r>
            <a:endParaRPr sz="3400" b="1">
              <a:solidFill>
                <a:schemeClr val="dk1"/>
              </a:solidFill>
            </a:endParaRPr>
          </a:p>
          <a:p>
            <a:pPr marL="457200" lvl="0" indent="-444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lang="en-US" sz="3400">
                <a:solidFill>
                  <a:schemeClr val="dk1"/>
                </a:solidFill>
              </a:rPr>
              <a:t>How can you execute the same exploit without triggering the alert?</a:t>
            </a:r>
            <a:endParaRPr sz="3400">
              <a:solidFill>
                <a:schemeClr val="dk1"/>
              </a:solidFill>
            </a:endParaRPr>
          </a:p>
          <a:p>
            <a:pPr marL="914400" lvl="1" indent="-444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Char char="○"/>
            </a:pPr>
            <a:r>
              <a:rPr lang="en-US" sz="3400">
                <a:solidFill>
                  <a:schemeClr val="dk1"/>
                </a:solidFill>
              </a:rPr>
              <a:t>We could use the “throttle” option in “WPScan”</a:t>
            </a:r>
            <a:endParaRPr sz="3400">
              <a:solidFill>
                <a:schemeClr val="dk1"/>
              </a:solidFill>
            </a:endParaRPr>
          </a:p>
          <a:p>
            <a:pPr marL="457200" lvl="0" indent="-444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lang="en-US" sz="3400">
                <a:solidFill>
                  <a:schemeClr val="dk1"/>
                </a:solidFill>
              </a:rPr>
              <a:t>Are there alternative exploits that may perform better?</a:t>
            </a:r>
            <a:endParaRPr sz="3400">
              <a:solidFill>
                <a:schemeClr val="dk1"/>
              </a:solidFill>
            </a:endParaRPr>
          </a:p>
          <a:p>
            <a:pPr marL="914400" lvl="1" indent="-444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400"/>
              <a:buChar char="○"/>
            </a:pPr>
            <a:r>
              <a:rPr lang="en-US" sz="3400">
                <a:solidFill>
                  <a:schemeClr val="dk1"/>
                </a:solidFill>
              </a:rPr>
              <a:t>We could use the “stealth” option in “WPScan”</a:t>
            </a:r>
            <a:endParaRPr sz="3400">
              <a:solidFill>
                <a:schemeClr val="dk1"/>
              </a:solidFill>
            </a:endParaRPr>
          </a:p>
        </p:txBody>
      </p:sp>
      <p:pic>
        <p:nvPicPr>
          <p:cNvPr id="2424" name="Google Shape;242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9525" y="2553848"/>
            <a:ext cx="9271551" cy="479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1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 b="1">
                <a:latin typeface="Roboto"/>
                <a:ea typeface="Roboto"/>
                <a:cs typeface="Roboto"/>
                <a:sym typeface="Roboto"/>
              </a:rPr>
              <a:t>Stealth Exploitation of </a:t>
            </a:r>
            <a:r>
              <a:rPr lang="en-US" sz="5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Password Cracking</a:t>
            </a:r>
            <a:endParaRPr sz="5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0" name="Google Shape;2430;p1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31" name="Google Shape;2431;p14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</a:rPr>
              <a:t>Mitigating Password Exploits</a:t>
            </a:r>
            <a:endParaRPr sz="4400" b="1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Require more complex passwords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Implement Multi-factor authentication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Lock down SSH access by requiring asynchronous keys in place of passwords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5" name="Google Shape;2335;p1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336" name="Google Shape;2336;p1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137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Network Topology &amp; Critical Vulnerabilities</a:t>
            </a:r>
            <a:endParaRPr b="1"/>
          </a:p>
        </p:txBody>
      </p:sp>
      <p:sp>
        <p:nvSpPr>
          <p:cNvPr id="2338" name="Google Shape;2338;p137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Exploits Used</a:t>
            </a:r>
            <a:endParaRPr b="1"/>
          </a:p>
        </p:txBody>
      </p:sp>
      <p:sp>
        <p:nvSpPr>
          <p:cNvPr id="2339" name="Google Shape;2339;p13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Methods Used to Avoiding Detect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" name="Google Shape;234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  <p:sp>
        <p:nvSpPr>
          <p:cNvPr id="2346" name="Google Shape;2346;p138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7" name="Google Shape;2347;p138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39"/>
          <p:cNvSpPr txBox="1">
            <a:spLocks noGrp="1"/>
          </p:cNvSpPr>
          <p:nvPr>
            <p:ph type="body" idx="2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4800" b="1"/>
              <a:t>[Insert Here]</a:t>
            </a:r>
            <a:endParaRPr sz="4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-US">
                <a:solidFill>
                  <a:schemeClr val="dk1"/>
                </a:solidFill>
              </a:rPr>
              <a:t> to create</a:t>
            </a:r>
            <a:r>
              <a:rPr lang="en-US"/>
              <a:t> a diagram of the network.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 your diagram to this slide and fill out the data in the sidebar.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2353" name="Google Shape;2353;p139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Range:192.168.1.0/24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 255.255.255.0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 192.168.1.1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IPv4:192.168.1.90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Kali Linux 2.6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Hostname:Kali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IPv4:192.168.1.100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OS:Ubuntu 18.04.4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Hostname:Elk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 3.2 - 4.9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Hostname:Target1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IPv4:192.168.1.105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Ubuntu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Capstone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139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55" name="Google Shape;2355;p13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6" name="Google Shape;2356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50" y="2534900"/>
            <a:ext cx="17561050" cy="100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1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62" name="Google Shape;2362;p1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363" name="Google Shape;2363;p14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4" name="Google Shape;2364;p140"/>
          <p:cNvGraphicFramePr/>
          <p:nvPr/>
        </p:nvGraphicFramePr>
        <p:xfrm>
          <a:off x="1309813" y="3576500"/>
          <a:ext cx="21995625" cy="10424010"/>
        </p:xfrm>
        <a:graphic>
          <a:graphicData uri="http://schemas.openxmlformats.org/drawingml/2006/table">
            <a:tbl>
              <a:tblPr>
                <a:noFill/>
                <a:tableStyleId>{14F1BCFC-E88C-4FAC-B317-600FC091B3EF}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A02:2021-Cryptographic Failures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information including usernames, hashed passwords, and other files were accessible and used to gain further access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By gaining access to sensitive information. were able to gain user information for Michael and Steven. Allowing us to gain further access.</a:t>
                      </a:r>
                      <a:endParaRPr sz="3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A07:2021-Identification and Authentication Failures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Uses weak passwords ‘michael:michael’, and stored hashed passwords that can be easily cracked.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by ssh to michael account we were able to access /var/www/html/wordpress to find and cat into wp-config. Which were able to gain Mysql password</a:t>
                      </a:r>
                      <a:endParaRPr sz="3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A01:2021-Broken Access Control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can gain root privilege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python.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Gaining root privilege without credentials allows for modification of system files and services.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9" name="Google Shape;2369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0" name="Google Shape;2370;p14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6</a:t>
            </a:fld>
            <a:endParaRPr sz="1600"/>
          </a:p>
        </p:txBody>
      </p:sp>
      <p:sp>
        <p:nvSpPr>
          <p:cNvPr id="2371" name="Google Shape;2371;p141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2" name="Google Shape;2372;p141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1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A02:2021-Cryptographic Failures</a:t>
            </a:r>
            <a:endParaRPr sz="8400"/>
          </a:p>
        </p:txBody>
      </p:sp>
      <p:sp>
        <p:nvSpPr>
          <p:cNvPr id="2378" name="Google Shape;2378;p1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379" name="Google Shape;2379;p142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139422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marL="914400" lvl="0" indent="-431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After enumerating the WordPress site to get a list of users, Michael’s password was easily guessable (michael).</a:t>
            </a:r>
            <a:endParaRPr sz="3200">
              <a:solidFill>
                <a:schemeClr val="dk1"/>
              </a:solidFill>
            </a:endParaRPr>
          </a:p>
          <a:p>
            <a:pPr marL="914400" lvl="0" indent="-431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Using Michael’s information to SSH into the target machine, navigating to `/var/www/html/wordpress` and using `cat wp-config.php` reveals the password for the mysql database.</a:t>
            </a: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  <a:p>
            <a:pPr marL="914400" lvl="0" indent="-431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Using the password for the MySQL database, we were able to discover a hashed password for the user Steven.</a:t>
            </a: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500">
              <a:solidFill>
                <a:schemeClr val="dk1"/>
              </a:solidFill>
            </a:endParaRPr>
          </a:p>
        </p:txBody>
      </p:sp>
      <p:pic>
        <p:nvPicPr>
          <p:cNvPr id="2380" name="Google Shape;2380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325" y="6388404"/>
            <a:ext cx="6980450" cy="38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1" name="Google Shape;2381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5000" y="11327563"/>
            <a:ext cx="9541873" cy="1097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2" name="Google Shape;2382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84067" y="1741213"/>
            <a:ext cx="7322774" cy="58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1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 sz="5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A07:2021-Identification and Authentication Failures</a:t>
            </a:r>
            <a:endParaRPr sz="7300"/>
          </a:p>
        </p:txBody>
      </p:sp>
      <p:sp>
        <p:nvSpPr>
          <p:cNvPr id="2388" name="Google Shape;2388;p1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89" name="Google Shape;2389;p143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Easily guessed user passwords (michael:michael) and hashed passwords in plaintext can be cracked and be used to gain access to sensitive information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Using this information we were able to gain access to the MySQL database, Stevens hashed password, and SSH connections with both Steven and Michaels credentials. </a:t>
            </a: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390" name="Google Shape;2390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389" y="8660050"/>
            <a:ext cx="9904875" cy="35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1" name="Google Shape;2391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6675" y="6435313"/>
            <a:ext cx="15400824" cy="1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1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A01:2021-Broken Access Control</a:t>
            </a:r>
            <a:endParaRPr/>
          </a:p>
        </p:txBody>
      </p:sp>
      <p:sp>
        <p:nvSpPr>
          <p:cNvPr id="2397" name="Google Shape;2397;p1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398" name="Google Shape;2398;p144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After cracking Stevens password using John the Ripper, and using the credentials to SSH into the target machine, Steven can be escalated to root using Python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By using this exploit we were able to get Root access </a:t>
            </a: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399" name="Google Shape;239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300" y="6452475"/>
            <a:ext cx="12942474" cy="20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9627" y="8766925"/>
            <a:ext cx="9842325" cy="16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741</Words>
  <Application>Microsoft Office PowerPoint</Application>
  <PresentationFormat>Custom</PresentationFormat>
  <Paragraphs>123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30" baseType="lpstr">
      <vt:lpstr>Amatic SC</vt:lpstr>
      <vt:lpstr>Arial</vt:lpstr>
      <vt:lpstr>Calibri</vt:lpstr>
      <vt:lpstr>Helvetica Neue</vt:lpstr>
      <vt:lpstr>Inconsolata</vt:lpstr>
      <vt:lpstr>Lato Light</vt:lpstr>
      <vt:lpstr>Poppins</vt:lpstr>
      <vt:lpstr>Poppins Medium</vt:lpstr>
      <vt:lpstr>Roboto</vt:lpstr>
      <vt:lpstr>Roboto Black</vt:lpstr>
      <vt:lpstr>Roboto Light</vt:lpstr>
      <vt:lpstr>Roboto Medium</vt:lpstr>
      <vt:lpstr>Roboto Thin</vt:lpstr>
      <vt:lpstr>Office Theme</vt:lpstr>
      <vt:lpstr>Simple Light</vt:lpstr>
      <vt:lpstr>2_Custom Design</vt:lpstr>
      <vt:lpstr>Simple Light</vt:lpstr>
      <vt:lpstr>Final Engagement Attack, Defense &amp; Analysis of a Vulnerable Network  Sujan Mathur, Ethan Mottaz, Alex Palmer,  Giovanni Lopez-Toledano, Justin Paro,  Daniel Braaten, Tyber Pettie, Kyle Nathe</vt:lpstr>
      <vt:lpstr>Table of Contents</vt:lpstr>
      <vt:lpstr>Network Topology &amp; Critical Vulnerabilities </vt:lpstr>
      <vt:lpstr>Network Topology</vt:lpstr>
      <vt:lpstr>Critical Vulnerabilities: Target 1</vt:lpstr>
      <vt:lpstr>Exploits Used </vt:lpstr>
      <vt:lpstr>Exploitation: A02:2021-Cryptographic Failures</vt:lpstr>
      <vt:lpstr>Exploitation: A07:2021-Identification and Authentication Failures</vt:lpstr>
      <vt:lpstr>Exploitation: A01:2021-Broken Access Control</vt:lpstr>
      <vt:lpstr>Avoiding Detection </vt:lpstr>
      <vt:lpstr>Stealth Exploitation of Network Enumeration</vt:lpstr>
      <vt:lpstr>Stealth Exploitation of Wordpress Enumeration</vt:lpstr>
      <vt:lpstr>Stealth Exploitation of Password Cracking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  Sujan Mathur, Ethan Mottaz, Alex Palmer,  Giovanni Lopez-Toledano, Justin Paro,  Daniel Braaten, Tyber Pettie, Kyle Nathe</dc:title>
  <cp:lastModifiedBy>Giovanni lopez toledano</cp:lastModifiedBy>
  <cp:revision>1</cp:revision>
  <dcterms:modified xsi:type="dcterms:W3CDTF">2022-03-12T17:41:49Z</dcterms:modified>
</cp:coreProperties>
</file>